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Garet" charset="1" panose="00000000000000000000"/>
      <p:regular r:id="rId24"/>
    </p:embeddedFont>
    <p:embeddedFont>
      <p:font typeface="Garet Bold" charset="1" panose="00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jpeg>
</file>

<file path=ppt/media/image41.png>
</file>

<file path=ppt/media/image42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pn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3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9.png" Type="http://schemas.openxmlformats.org/officeDocument/2006/relationships/image"/><Relationship Id="rId5" Target="../media/image40.jpe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41.png" Type="http://schemas.openxmlformats.org/officeDocument/2006/relationships/image"/><Relationship Id="rId9" Target="../media/image4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224351" y="-2846889"/>
            <a:ext cx="13919228" cy="13919228"/>
          </a:xfrm>
          <a:custGeom>
            <a:avLst/>
            <a:gdLst/>
            <a:ahLst/>
            <a:cxnLst/>
            <a:rect r="r" b="b" t="t" l="l"/>
            <a:pathLst>
              <a:path h="13919228" w="13919228">
                <a:moveTo>
                  <a:pt x="0" y="0"/>
                </a:moveTo>
                <a:lnTo>
                  <a:pt x="13919227" y="0"/>
                </a:lnTo>
                <a:lnTo>
                  <a:pt x="13919227" y="13919227"/>
                </a:lnTo>
                <a:lnTo>
                  <a:pt x="0" y="13919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971128" y="-2100112"/>
            <a:ext cx="12425673" cy="12425673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71952">
                    <a:alpha val="100000"/>
                  </a:srgbClr>
                </a:gs>
                <a:gs pos="100000">
                  <a:srgbClr val="088395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859066" y="-1212174"/>
            <a:ext cx="10649797" cy="1064979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386895" y="-684345"/>
            <a:ext cx="9594139" cy="959413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8530" t="0" r="-32875" b="-7603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-1160153" y="-481116"/>
            <a:ext cx="7078235" cy="2327159"/>
            <a:chOff x="0" y="0"/>
            <a:chExt cx="1236097" cy="4064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6097" cy="406400"/>
            </a:xfrm>
            <a:custGeom>
              <a:avLst/>
              <a:gdLst/>
              <a:ahLst/>
              <a:cxnLst/>
              <a:rect r="r" b="b" t="t" l="l"/>
              <a:pathLst>
                <a:path h="406400" w="1236097">
                  <a:moveTo>
                    <a:pt x="1032897" y="0"/>
                  </a:moveTo>
                  <a:cubicBezTo>
                    <a:pt x="1145121" y="0"/>
                    <a:pt x="1236097" y="90976"/>
                    <a:pt x="1236097" y="203200"/>
                  </a:cubicBezTo>
                  <a:cubicBezTo>
                    <a:pt x="1236097" y="315424"/>
                    <a:pt x="1145121" y="406400"/>
                    <a:pt x="103289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88395">
                    <a:alpha val="100000"/>
                  </a:srgbClr>
                </a:gs>
                <a:gs pos="100000">
                  <a:srgbClr val="071952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36097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-856167" y="4373722"/>
            <a:ext cx="8268620" cy="1183249"/>
            <a:chOff x="0" y="0"/>
            <a:chExt cx="2839950" cy="4064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839950" cy="406400"/>
            </a:xfrm>
            <a:custGeom>
              <a:avLst/>
              <a:gdLst/>
              <a:ahLst/>
              <a:cxnLst/>
              <a:rect r="r" b="b" t="t" l="l"/>
              <a:pathLst>
                <a:path h="406400" w="2839950">
                  <a:moveTo>
                    <a:pt x="2636750" y="0"/>
                  </a:moveTo>
                  <a:cubicBezTo>
                    <a:pt x="2748975" y="0"/>
                    <a:pt x="2839950" y="90976"/>
                    <a:pt x="2839950" y="203200"/>
                  </a:cubicBezTo>
                  <a:cubicBezTo>
                    <a:pt x="2839950" y="315424"/>
                    <a:pt x="2748975" y="406400"/>
                    <a:pt x="263675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83995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837158" y="7075356"/>
            <a:ext cx="5202145" cy="1161735"/>
            <a:chOff x="0" y="0"/>
            <a:chExt cx="1819823" cy="4064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819822" cy="406400"/>
            </a:xfrm>
            <a:custGeom>
              <a:avLst/>
              <a:gdLst/>
              <a:ahLst/>
              <a:cxnLst/>
              <a:rect r="r" b="b" t="t" l="l"/>
              <a:pathLst>
                <a:path h="406400" w="1819822">
                  <a:moveTo>
                    <a:pt x="1616623" y="0"/>
                  </a:moveTo>
                  <a:cubicBezTo>
                    <a:pt x="1728847" y="0"/>
                    <a:pt x="1819822" y="90976"/>
                    <a:pt x="1819822" y="203200"/>
                  </a:cubicBezTo>
                  <a:cubicBezTo>
                    <a:pt x="1819822" y="315424"/>
                    <a:pt x="1728847" y="406400"/>
                    <a:pt x="161662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819823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589652" y="5067132"/>
            <a:ext cx="6459166" cy="6480420"/>
            <a:chOff x="0" y="0"/>
            <a:chExt cx="8612222" cy="864056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612222" cy="8640560"/>
            </a:xfrm>
            <a:custGeom>
              <a:avLst/>
              <a:gdLst/>
              <a:ahLst/>
              <a:cxnLst/>
              <a:rect r="r" b="b" t="t" l="l"/>
              <a:pathLst>
                <a:path h="8640560" w="8612222">
                  <a:moveTo>
                    <a:pt x="0" y="0"/>
                  </a:moveTo>
                  <a:lnTo>
                    <a:pt x="8612222" y="0"/>
                  </a:lnTo>
                  <a:lnTo>
                    <a:pt x="8612222" y="8640560"/>
                  </a:lnTo>
                  <a:lnTo>
                    <a:pt x="0" y="86405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-102893" r="-103561" b="0"/>
              </a:stretch>
            </a:blipFill>
          </p:spPr>
        </p:sp>
        <p:grpSp>
          <p:nvGrpSpPr>
            <p:cNvPr name="Group 22" id="22"/>
            <p:cNvGrpSpPr/>
            <p:nvPr/>
          </p:nvGrpSpPr>
          <p:grpSpPr>
            <a:xfrm rot="0">
              <a:off x="1027517" y="0"/>
              <a:ext cx="7584705" cy="7584705"/>
              <a:chOff x="0" y="0"/>
              <a:chExt cx="6350000" cy="63500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0" y="0"/>
                    </a:moveTo>
                    <a:cubicBezTo>
                      <a:pt x="0" y="3506470"/>
                      <a:pt x="2843530" y="6350000"/>
                      <a:pt x="6350000" y="6350000"/>
                    </a:cubicBezTo>
                    <a:lnTo>
                      <a:pt x="635000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71952">
                      <a:alpha val="100000"/>
                    </a:srgbClr>
                  </a:gs>
                  <a:gs pos="100000">
                    <a:srgbClr val="088395">
                      <a:alpha val="100000"/>
                    </a:srgbClr>
                  </a:gs>
                </a:gsLst>
                <a:lin ang="2700000"/>
              </a:gradFill>
              <a:ln w="12700">
                <a:solidFill>
                  <a:srgbClr val="000000"/>
                </a:solidFill>
              </a:ln>
            </p:spPr>
          </p:sp>
        </p:grpSp>
        <p:grpSp>
          <p:nvGrpSpPr>
            <p:cNvPr name="Group 24" id="24"/>
            <p:cNvGrpSpPr/>
            <p:nvPr/>
          </p:nvGrpSpPr>
          <p:grpSpPr>
            <a:xfrm rot="0">
              <a:off x="1933397" y="0"/>
              <a:ext cx="6678824" cy="6678824"/>
              <a:chOff x="0" y="0"/>
              <a:chExt cx="6350000" cy="63500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0" y="0"/>
                    </a:moveTo>
                    <a:cubicBezTo>
                      <a:pt x="0" y="3506470"/>
                      <a:pt x="2843530" y="6350000"/>
                      <a:pt x="6350000" y="6350000"/>
                    </a:cubicBezTo>
                    <a:lnTo>
                      <a:pt x="6350000" y="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5"/>
                <a:stretch>
                  <a:fillRect l="-16666" t="0" r="-16666" b="0"/>
                </a:stretch>
              </a:blipFill>
            </p:spPr>
          </p:sp>
        </p:grpSp>
      </p:grpSp>
      <p:sp>
        <p:nvSpPr>
          <p:cNvPr name="Freeform 26" id="26"/>
          <p:cNvSpPr/>
          <p:nvPr/>
        </p:nvSpPr>
        <p:spPr>
          <a:xfrm flipH="false" flipV="false" rot="0">
            <a:off x="876425" y="702030"/>
            <a:ext cx="605157" cy="653341"/>
          </a:xfrm>
          <a:custGeom>
            <a:avLst/>
            <a:gdLst/>
            <a:ahLst/>
            <a:cxnLst/>
            <a:rect r="r" b="b" t="t" l="l"/>
            <a:pathLst>
              <a:path h="653341" w="605157">
                <a:moveTo>
                  <a:pt x="0" y="0"/>
                </a:moveTo>
                <a:lnTo>
                  <a:pt x="605157" y="0"/>
                </a:lnTo>
                <a:lnTo>
                  <a:pt x="605157" y="653340"/>
                </a:lnTo>
                <a:lnTo>
                  <a:pt x="0" y="6533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27" id="27"/>
          <p:cNvSpPr/>
          <p:nvPr/>
        </p:nvSpPr>
        <p:spPr>
          <a:xfrm flipV="true">
            <a:off x="12136063" y="4132200"/>
            <a:ext cx="0" cy="3062524"/>
          </a:xfrm>
          <a:prstGeom prst="line">
            <a:avLst/>
          </a:prstGeom>
          <a:ln cap="flat" w="66675">
            <a:solidFill>
              <a:srgbClr val="FFFFFF"/>
            </a:solidFill>
            <a:prstDash val="lgDash"/>
            <a:headEnd type="oval" len="lg" w="lg"/>
            <a:tailEnd type="none" len="sm" w="sm"/>
          </a:ln>
        </p:spPr>
      </p:sp>
      <p:sp>
        <p:nvSpPr>
          <p:cNvPr name="AutoShape 28" id="28"/>
          <p:cNvSpPr/>
          <p:nvPr/>
        </p:nvSpPr>
        <p:spPr>
          <a:xfrm flipV="true">
            <a:off x="969540" y="6832026"/>
            <a:ext cx="0" cy="875953"/>
          </a:xfrm>
          <a:prstGeom prst="line">
            <a:avLst/>
          </a:prstGeom>
          <a:ln cap="flat" w="38100">
            <a:solidFill>
              <a:srgbClr val="FFFFFF"/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AutoShape 29" id="29"/>
          <p:cNvSpPr/>
          <p:nvPr/>
        </p:nvSpPr>
        <p:spPr>
          <a:xfrm flipH="true" flipV="true">
            <a:off x="12136063" y="4112725"/>
            <a:ext cx="3062524" cy="0"/>
          </a:xfrm>
          <a:prstGeom prst="line">
            <a:avLst/>
          </a:prstGeom>
          <a:ln cap="flat" w="66675">
            <a:solidFill>
              <a:srgbClr val="FFFFFF"/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Freeform 30" id="30"/>
          <p:cNvSpPr/>
          <p:nvPr/>
        </p:nvSpPr>
        <p:spPr>
          <a:xfrm flipH="false" flipV="false" rot="0">
            <a:off x="-237447" y="5556971"/>
            <a:ext cx="7031181" cy="949221"/>
          </a:xfrm>
          <a:custGeom>
            <a:avLst/>
            <a:gdLst/>
            <a:ahLst/>
            <a:cxnLst/>
            <a:rect r="r" b="b" t="t" l="l"/>
            <a:pathLst>
              <a:path h="949221" w="7031181">
                <a:moveTo>
                  <a:pt x="0" y="0"/>
                </a:moveTo>
                <a:lnTo>
                  <a:pt x="7031181" y="0"/>
                </a:lnTo>
                <a:lnTo>
                  <a:pt x="7031181" y="949221"/>
                </a:lnTo>
                <a:lnTo>
                  <a:pt x="0" y="94922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20368" r="0" b="0"/>
            </a:stretch>
          </a:blipFill>
        </p:spPr>
      </p:sp>
      <p:sp>
        <p:nvSpPr>
          <p:cNvPr name="AutoShape 31" id="31"/>
          <p:cNvSpPr/>
          <p:nvPr/>
        </p:nvSpPr>
        <p:spPr>
          <a:xfrm>
            <a:off x="961205" y="7688929"/>
            <a:ext cx="875953" cy="0"/>
          </a:xfrm>
          <a:prstGeom prst="line">
            <a:avLst/>
          </a:prstGeom>
          <a:ln cap="flat" w="38100">
            <a:solidFill>
              <a:srgbClr val="FFFFFF"/>
            </a:solidFill>
            <a:prstDash val="lgDash"/>
            <a:headEnd type="none" len="sm" w="sm"/>
            <a:tailEnd type="oval" len="lg" w="lg"/>
          </a:ln>
        </p:spPr>
      </p:sp>
      <p:sp>
        <p:nvSpPr>
          <p:cNvPr name="TextBox 32" id="32"/>
          <p:cNvSpPr txBox="true"/>
          <p:nvPr/>
        </p:nvSpPr>
        <p:spPr>
          <a:xfrm rot="0">
            <a:off x="1762754" y="857567"/>
            <a:ext cx="3254929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AIML CA 2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61205" y="5973536"/>
            <a:ext cx="7152119" cy="539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03"/>
              </a:lnSpc>
              <a:spcBef>
                <a:spcPct val="0"/>
              </a:spcBef>
            </a:pPr>
            <a:r>
              <a:rPr lang="en-US" sz="3145" spc="62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Goh Kun Ming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94860" y="2356854"/>
            <a:ext cx="8976268" cy="18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3"/>
              </a:lnSpc>
            </a:pPr>
            <a:r>
              <a:rPr lang="en-US" sz="6485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Predicting Energy Consumptions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94860" y="4657769"/>
            <a:ext cx="6316666" cy="653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0"/>
              </a:lnSpc>
            </a:pPr>
            <a:r>
              <a:rPr lang="en-US" sz="4563" b="true">
                <a:solidFill>
                  <a:srgbClr val="083564"/>
                </a:solidFill>
                <a:latin typeface="Garet Bold"/>
                <a:ea typeface="Garet Bold"/>
                <a:cs typeface="Garet Bold"/>
                <a:sym typeface="Garet Bold"/>
              </a:rPr>
              <a:t>Time Series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294496" y="7169017"/>
            <a:ext cx="4287468" cy="589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1"/>
              </a:lnSpc>
              <a:spcBef>
                <a:spcPct val="0"/>
              </a:spcBef>
            </a:pPr>
            <a:r>
              <a:rPr lang="en-US" b="true" sz="342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P2415691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711127" y="7759954"/>
            <a:ext cx="3454207" cy="309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71"/>
              </a:lnSpc>
              <a:spcBef>
                <a:spcPct val="0"/>
              </a:spcBef>
            </a:pPr>
            <a:r>
              <a:rPr lang="en-US" sz="1836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DAAA/FT/1B/02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221589"/>
            <a:ext cx="9065411" cy="9065411"/>
          </a:xfrm>
          <a:custGeom>
            <a:avLst/>
            <a:gdLst/>
            <a:ahLst/>
            <a:cxnLst/>
            <a:rect r="r" b="b" t="t" l="l"/>
            <a:pathLst>
              <a:path h="9065411" w="9065411">
                <a:moveTo>
                  <a:pt x="0" y="0"/>
                </a:moveTo>
                <a:lnTo>
                  <a:pt x="9065411" y="0"/>
                </a:lnTo>
                <a:lnTo>
                  <a:pt x="9065411" y="9065411"/>
                </a:lnTo>
                <a:lnTo>
                  <a:pt x="0" y="90654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065411" y="1795633"/>
            <a:ext cx="9222589" cy="6109965"/>
          </a:xfrm>
          <a:custGeom>
            <a:avLst/>
            <a:gdLst/>
            <a:ahLst/>
            <a:cxnLst/>
            <a:rect r="r" b="b" t="t" l="l"/>
            <a:pathLst>
              <a:path h="6109965" w="9222589">
                <a:moveTo>
                  <a:pt x="0" y="0"/>
                </a:moveTo>
                <a:lnTo>
                  <a:pt x="9222589" y="0"/>
                </a:lnTo>
                <a:lnTo>
                  <a:pt x="9222589" y="6109965"/>
                </a:lnTo>
                <a:lnTo>
                  <a:pt x="0" y="61099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065411" y="7905598"/>
            <a:ext cx="9222589" cy="1807357"/>
          </a:xfrm>
          <a:custGeom>
            <a:avLst/>
            <a:gdLst/>
            <a:ahLst/>
            <a:cxnLst/>
            <a:rect r="r" b="b" t="t" l="l"/>
            <a:pathLst>
              <a:path h="1807357" w="9222589">
                <a:moveTo>
                  <a:pt x="0" y="0"/>
                </a:moveTo>
                <a:lnTo>
                  <a:pt x="9222589" y="0"/>
                </a:lnTo>
                <a:lnTo>
                  <a:pt x="9222589" y="1807357"/>
                </a:lnTo>
                <a:lnTo>
                  <a:pt x="0" y="18073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Baseline Model (ARIMA)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25454" y="1756843"/>
            <a:ext cx="8962546" cy="1552567"/>
          </a:xfrm>
          <a:custGeom>
            <a:avLst/>
            <a:gdLst/>
            <a:ahLst/>
            <a:cxnLst/>
            <a:rect r="r" b="b" t="t" l="l"/>
            <a:pathLst>
              <a:path h="1552567" w="8962546">
                <a:moveTo>
                  <a:pt x="0" y="0"/>
                </a:moveTo>
                <a:lnTo>
                  <a:pt x="8962546" y="0"/>
                </a:lnTo>
                <a:lnTo>
                  <a:pt x="8962546" y="1552567"/>
                </a:lnTo>
                <a:lnTo>
                  <a:pt x="0" y="15525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996517"/>
            <a:ext cx="9325454" cy="9290483"/>
          </a:xfrm>
          <a:custGeom>
            <a:avLst/>
            <a:gdLst/>
            <a:ahLst/>
            <a:cxnLst/>
            <a:rect r="r" b="b" t="t" l="l"/>
            <a:pathLst>
              <a:path h="9290483" w="9325454">
                <a:moveTo>
                  <a:pt x="0" y="0"/>
                </a:moveTo>
                <a:lnTo>
                  <a:pt x="9325454" y="0"/>
                </a:lnTo>
                <a:lnTo>
                  <a:pt x="9325454" y="9290483"/>
                </a:lnTo>
                <a:lnTo>
                  <a:pt x="0" y="92904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325454" y="3309410"/>
            <a:ext cx="8962546" cy="5948890"/>
          </a:xfrm>
          <a:custGeom>
            <a:avLst/>
            <a:gdLst/>
            <a:ahLst/>
            <a:cxnLst/>
            <a:rect r="r" b="b" t="t" l="l"/>
            <a:pathLst>
              <a:path h="5948890" w="8962546">
                <a:moveTo>
                  <a:pt x="0" y="0"/>
                </a:moveTo>
                <a:lnTo>
                  <a:pt x="8962546" y="0"/>
                </a:lnTo>
                <a:lnTo>
                  <a:pt x="8962546" y="5948890"/>
                </a:lnTo>
                <a:lnTo>
                  <a:pt x="0" y="59488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ARIMA Model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541028" y="1328218"/>
            <a:ext cx="6531398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30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Grid Search’s Best Parameter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223010"/>
            <a:ext cx="9144000" cy="9063990"/>
          </a:xfrm>
          <a:custGeom>
            <a:avLst/>
            <a:gdLst/>
            <a:ahLst/>
            <a:cxnLst/>
            <a:rect r="r" b="b" t="t" l="l"/>
            <a:pathLst>
              <a:path h="9063990" w="9144000">
                <a:moveTo>
                  <a:pt x="0" y="0"/>
                </a:moveTo>
                <a:lnTo>
                  <a:pt x="9144000" y="0"/>
                </a:lnTo>
                <a:lnTo>
                  <a:pt x="9144000" y="9063990"/>
                </a:lnTo>
                <a:lnTo>
                  <a:pt x="0" y="9063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3506066"/>
            <a:ext cx="9144000" cy="5966460"/>
          </a:xfrm>
          <a:custGeom>
            <a:avLst/>
            <a:gdLst/>
            <a:ahLst/>
            <a:cxnLst/>
            <a:rect r="r" b="b" t="t" l="l"/>
            <a:pathLst>
              <a:path h="5966460" w="9144000">
                <a:moveTo>
                  <a:pt x="0" y="0"/>
                </a:moveTo>
                <a:lnTo>
                  <a:pt x="9144000" y="0"/>
                </a:lnTo>
                <a:lnTo>
                  <a:pt x="9144000" y="5966460"/>
                </a:lnTo>
                <a:lnTo>
                  <a:pt x="0" y="59664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2037484"/>
            <a:ext cx="9144000" cy="1468582"/>
          </a:xfrm>
          <a:custGeom>
            <a:avLst/>
            <a:gdLst/>
            <a:ahLst/>
            <a:cxnLst/>
            <a:rect r="r" b="b" t="t" l="l"/>
            <a:pathLst>
              <a:path h="1468582" w="9144000">
                <a:moveTo>
                  <a:pt x="0" y="0"/>
                </a:moveTo>
                <a:lnTo>
                  <a:pt x="9144000" y="0"/>
                </a:lnTo>
                <a:lnTo>
                  <a:pt x="9144000" y="1468582"/>
                </a:lnTo>
                <a:lnTo>
                  <a:pt x="0" y="14685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SARIMAX Model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98494" y="1610160"/>
            <a:ext cx="11097659" cy="4231265"/>
          </a:xfrm>
          <a:custGeom>
            <a:avLst/>
            <a:gdLst/>
            <a:ahLst/>
            <a:cxnLst/>
            <a:rect r="r" b="b" t="t" l="l"/>
            <a:pathLst>
              <a:path h="4231265" w="11097659">
                <a:moveTo>
                  <a:pt x="0" y="0"/>
                </a:moveTo>
                <a:lnTo>
                  <a:pt x="11097659" y="0"/>
                </a:lnTo>
                <a:lnTo>
                  <a:pt x="11097659" y="4231264"/>
                </a:lnTo>
                <a:lnTo>
                  <a:pt x="0" y="42312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13629" y="6570775"/>
            <a:ext cx="9860743" cy="3716225"/>
          </a:xfrm>
          <a:custGeom>
            <a:avLst/>
            <a:gdLst/>
            <a:ahLst/>
            <a:cxnLst/>
            <a:rect r="r" b="b" t="t" l="l"/>
            <a:pathLst>
              <a:path h="3716225" w="9860743">
                <a:moveTo>
                  <a:pt x="0" y="0"/>
                </a:moveTo>
                <a:lnTo>
                  <a:pt x="9860742" y="0"/>
                </a:lnTo>
                <a:lnTo>
                  <a:pt x="9860742" y="3716225"/>
                </a:lnTo>
                <a:lnTo>
                  <a:pt x="0" y="3716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Model Evaluation and Selection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881625" y="1181535"/>
            <a:ext cx="6531398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30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Evaluation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881625" y="6142150"/>
            <a:ext cx="6531398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30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Selection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7807" y="2132676"/>
            <a:ext cx="10955618" cy="6021649"/>
          </a:xfrm>
          <a:custGeom>
            <a:avLst/>
            <a:gdLst/>
            <a:ahLst/>
            <a:cxnLst/>
            <a:rect r="r" b="b" t="t" l="l"/>
            <a:pathLst>
              <a:path h="6021649" w="10955618">
                <a:moveTo>
                  <a:pt x="0" y="0"/>
                </a:moveTo>
                <a:lnTo>
                  <a:pt x="10955617" y="0"/>
                </a:lnTo>
                <a:lnTo>
                  <a:pt x="10955617" y="6021648"/>
                </a:lnTo>
                <a:lnTo>
                  <a:pt x="0" y="60216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263424" y="1322645"/>
            <a:ext cx="6644215" cy="8647943"/>
          </a:xfrm>
          <a:custGeom>
            <a:avLst/>
            <a:gdLst/>
            <a:ahLst/>
            <a:cxnLst/>
            <a:rect r="r" b="b" t="t" l="l"/>
            <a:pathLst>
              <a:path h="8647943" w="6644215">
                <a:moveTo>
                  <a:pt x="0" y="0"/>
                </a:moveTo>
                <a:lnTo>
                  <a:pt x="6644215" y="0"/>
                </a:lnTo>
                <a:lnTo>
                  <a:pt x="6644215" y="8647943"/>
                </a:lnTo>
                <a:lnTo>
                  <a:pt x="0" y="86479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Model Deployment (Gas)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53785" y="2132676"/>
            <a:ext cx="7134215" cy="5800717"/>
          </a:xfrm>
          <a:custGeom>
            <a:avLst/>
            <a:gdLst/>
            <a:ahLst/>
            <a:cxnLst/>
            <a:rect r="r" b="b" t="t" l="l"/>
            <a:pathLst>
              <a:path h="5800717" w="7134215">
                <a:moveTo>
                  <a:pt x="0" y="0"/>
                </a:moveTo>
                <a:lnTo>
                  <a:pt x="7134215" y="0"/>
                </a:lnTo>
                <a:lnTo>
                  <a:pt x="7134215" y="5800716"/>
                </a:lnTo>
                <a:lnTo>
                  <a:pt x="0" y="58007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0051" y="2070772"/>
            <a:ext cx="11013734" cy="5924523"/>
          </a:xfrm>
          <a:custGeom>
            <a:avLst/>
            <a:gdLst/>
            <a:ahLst/>
            <a:cxnLst/>
            <a:rect r="r" b="b" t="t" l="l"/>
            <a:pathLst>
              <a:path h="5924523" w="11013734">
                <a:moveTo>
                  <a:pt x="0" y="0"/>
                </a:moveTo>
                <a:lnTo>
                  <a:pt x="11013734" y="0"/>
                </a:lnTo>
                <a:lnTo>
                  <a:pt x="11013734" y="5924523"/>
                </a:lnTo>
                <a:lnTo>
                  <a:pt x="0" y="59245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Model Deployment (Energy)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27181" y="1563549"/>
            <a:ext cx="6047594" cy="7694751"/>
          </a:xfrm>
          <a:custGeom>
            <a:avLst/>
            <a:gdLst/>
            <a:ahLst/>
            <a:cxnLst/>
            <a:rect r="r" b="b" t="t" l="l"/>
            <a:pathLst>
              <a:path h="7694751" w="6047594">
                <a:moveTo>
                  <a:pt x="0" y="0"/>
                </a:moveTo>
                <a:lnTo>
                  <a:pt x="6047594" y="0"/>
                </a:lnTo>
                <a:lnTo>
                  <a:pt x="6047594" y="7694751"/>
                </a:lnTo>
                <a:lnTo>
                  <a:pt x="0" y="76947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1108" y="2124878"/>
            <a:ext cx="10979652" cy="6037245"/>
          </a:xfrm>
          <a:custGeom>
            <a:avLst/>
            <a:gdLst/>
            <a:ahLst/>
            <a:cxnLst/>
            <a:rect r="r" b="b" t="t" l="l"/>
            <a:pathLst>
              <a:path h="6037245" w="10979652">
                <a:moveTo>
                  <a:pt x="0" y="0"/>
                </a:moveTo>
                <a:lnTo>
                  <a:pt x="10979652" y="0"/>
                </a:lnTo>
                <a:lnTo>
                  <a:pt x="10979652" y="6037244"/>
                </a:lnTo>
                <a:lnTo>
                  <a:pt x="0" y="60372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Model Deployment (Water)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21886" y="3802194"/>
            <a:ext cx="9844227" cy="2682612"/>
          </a:xfrm>
          <a:custGeom>
            <a:avLst/>
            <a:gdLst/>
            <a:ahLst/>
            <a:cxnLst/>
            <a:rect r="r" b="b" t="t" l="l"/>
            <a:pathLst>
              <a:path h="2682612" w="9844227">
                <a:moveTo>
                  <a:pt x="0" y="0"/>
                </a:moveTo>
                <a:lnTo>
                  <a:pt x="9844228" y="0"/>
                </a:lnTo>
                <a:lnTo>
                  <a:pt x="9844228" y="2682612"/>
                </a:lnTo>
                <a:lnTo>
                  <a:pt x="0" y="26826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Overall Deployment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224351" y="-2846889"/>
            <a:ext cx="13919228" cy="13919228"/>
          </a:xfrm>
          <a:custGeom>
            <a:avLst/>
            <a:gdLst/>
            <a:ahLst/>
            <a:cxnLst/>
            <a:rect r="r" b="b" t="t" l="l"/>
            <a:pathLst>
              <a:path h="13919228" w="13919228">
                <a:moveTo>
                  <a:pt x="0" y="0"/>
                </a:moveTo>
                <a:lnTo>
                  <a:pt x="13919227" y="0"/>
                </a:lnTo>
                <a:lnTo>
                  <a:pt x="13919227" y="13919227"/>
                </a:lnTo>
                <a:lnTo>
                  <a:pt x="0" y="13919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971128" y="-2100112"/>
            <a:ext cx="12425673" cy="12425673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71952">
                    <a:alpha val="100000"/>
                  </a:srgbClr>
                </a:gs>
                <a:gs pos="100000">
                  <a:srgbClr val="088395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7440039" y="-256793"/>
            <a:ext cx="6384338" cy="8229600"/>
          </a:xfrm>
          <a:custGeom>
            <a:avLst/>
            <a:gdLst/>
            <a:ahLst/>
            <a:cxnLst/>
            <a:rect r="r" b="b" t="t" l="l"/>
            <a:pathLst>
              <a:path h="8229600" w="6384338">
                <a:moveTo>
                  <a:pt x="0" y="0"/>
                </a:moveTo>
                <a:lnTo>
                  <a:pt x="6384338" y="0"/>
                </a:lnTo>
                <a:lnTo>
                  <a:pt x="63843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859066" y="-1212174"/>
            <a:ext cx="10649797" cy="1064979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386895" y="-684345"/>
            <a:ext cx="9594139" cy="959413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-1160153" y="-481116"/>
            <a:ext cx="7078235" cy="2327159"/>
            <a:chOff x="0" y="0"/>
            <a:chExt cx="1236097" cy="406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36097" cy="406400"/>
            </a:xfrm>
            <a:custGeom>
              <a:avLst/>
              <a:gdLst/>
              <a:ahLst/>
              <a:cxnLst/>
              <a:rect r="r" b="b" t="t" l="l"/>
              <a:pathLst>
                <a:path h="406400" w="1236097">
                  <a:moveTo>
                    <a:pt x="1032897" y="0"/>
                  </a:moveTo>
                  <a:cubicBezTo>
                    <a:pt x="1145121" y="0"/>
                    <a:pt x="1236097" y="90976"/>
                    <a:pt x="1236097" y="203200"/>
                  </a:cubicBezTo>
                  <a:cubicBezTo>
                    <a:pt x="1236097" y="315424"/>
                    <a:pt x="1145121" y="406400"/>
                    <a:pt x="103289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88395">
                    <a:alpha val="100000"/>
                  </a:srgbClr>
                </a:gs>
                <a:gs pos="100000">
                  <a:srgbClr val="071952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236097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76425" y="702030"/>
            <a:ext cx="605157" cy="653341"/>
          </a:xfrm>
          <a:custGeom>
            <a:avLst/>
            <a:gdLst/>
            <a:ahLst/>
            <a:cxnLst/>
            <a:rect r="r" b="b" t="t" l="l"/>
            <a:pathLst>
              <a:path h="653341" w="605157">
                <a:moveTo>
                  <a:pt x="0" y="0"/>
                </a:moveTo>
                <a:lnTo>
                  <a:pt x="605157" y="0"/>
                </a:lnTo>
                <a:lnTo>
                  <a:pt x="605157" y="653340"/>
                </a:lnTo>
                <a:lnTo>
                  <a:pt x="0" y="6533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-2228602" y="5045987"/>
            <a:ext cx="7197973" cy="7420591"/>
          </a:xfrm>
          <a:custGeom>
            <a:avLst/>
            <a:gdLst/>
            <a:ahLst/>
            <a:cxnLst/>
            <a:rect r="r" b="b" t="t" l="l"/>
            <a:pathLst>
              <a:path h="7420591" w="7197973">
                <a:moveTo>
                  <a:pt x="0" y="0"/>
                </a:moveTo>
                <a:lnTo>
                  <a:pt x="7197973" y="0"/>
                </a:lnTo>
                <a:lnTo>
                  <a:pt x="7197973" y="7420591"/>
                </a:lnTo>
                <a:lnTo>
                  <a:pt x="0" y="742059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5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7" id="17"/>
          <p:cNvSpPr/>
          <p:nvPr/>
        </p:nvSpPr>
        <p:spPr>
          <a:xfrm>
            <a:off x="876425" y="7399634"/>
            <a:ext cx="3229264" cy="0"/>
          </a:xfrm>
          <a:prstGeom prst="line">
            <a:avLst/>
          </a:prstGeom>
          <a:ln cap="rnd" w="6667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1762754" y="857567"/>
            <a:ext cx="3254929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AIML CA 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78267" y="2748812"/>
            <a:ext cx="7151060" cy="4044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06"/>
              </a:lnSpc>
            </a:pPr>
            <a:r>
              <a:rPr lang="en-US" sz="9642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Thank You For Your Attention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74499" y="2645899"/>
            <a:ext cx="3784003" cy="1944349"/>
          </a:xfrm>
          <a:custGeom>
            <a:avLst/>
            <a:gdLst/>
            <a:ahLst/>
            <a:cxnLst/>
            <a:rect r="r" b="b" t="t" l="l"/>
            <a:pathLst>
              <a:path h="1944349" w="3784003">
                <a:moveTo>
                  <a:pt x="0" y="0"/>
                </a:moveTo>
                <a:lnTo>
                  <a:pt x="3784003" y="0"/>
                </a:lnTo>
                <a:lnTo>
                  <a:pt x="3784003" y="1944349"/>
                </a:lnTo>
                <a:lnTo>
                  <a:pt x="0" y="19443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64201" y="2645899"/>
            <a:ext cx="2658800" cy="1059801"/>
          </a:xfrm>
          <a:custGeom>
            <a:avLst/>
            <a:gdLst/>
            <a:ahLst/>
            <a:cxnLst/>
            <a:rect r="r" b="b" t="t" l="l"/>
            <a:pathLst>
              <a:path h="1059801" w="2658800">
                <a:moveTo>
                  <a:pt x="0" y="0"/>
                </a:moveTo>
                <a:lnTo>
                  <a:pt x="2658800" y="0"/>
                </a:lnTo>
                <a:lnTo>
                  <a:pt x="2658800" y="1059801"/>
                </a:lnTo>
                <a:lnTo>
                  <a:pt x="0" y="10598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989813" y="5648726"/>
            <a:ext cx="10308374" cy="3660363"/>
          </a:xfrm>
          <a:custGeom>
            <a:avLst/>
            <a:gdLst/>
            <a:ahLst/>
            <a:cxnLst/>
            <a:rect r="r" b="b" t="t" l="l"/>
            <a:pathLst>
              <a:path h="3660363" w="10308374">
                <a:moveTo>
                  <a:pt x="0" y="0"/>
                </a:moveTo>
                <a:lnTo>
                  <a:pt x="10308374" y="0"/>
                </a:lnTo>
                <a:lnTo>
                  <a:pt x="10308374" y="3660363"/>
                </a:lnTo>
                <a:lnTo>
                  <a:pt x="0" y="36603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66675"/>
            <a:ext cx="18288000" cy="1034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57"/>
              </a:lnSpc>
            </a:pPr>
            <a:r>
              <a:rPr lang="en-US" sz="72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Data Cleaning and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0801" y="2082778"/>
            <a:ext cx="6531398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30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Checking For Missing Data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27902" y="2082778"/>
            <a:ext cx="6531398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30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Checking For Duplicated Data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34057" y="5172075"/>
            <a:ext cx="8419886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30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Correcting Data Types and Setting Index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0801" y="2511403"/>
            <a:ext cx="6863339" cy="6219901"/>
          </a:xfrm>
          <a:custGeom>
            <a:avLst/>
            <a:gdLst/>
            <a:ahLst/>
            <a:cxnLst/>
            <a:rect r="r" b="b" t="t" l="l"/>
            <a:pathLst>
              <a:path h="6219901" w="6863339">
                <a:moveTo>
                  <a:pt x="0" y="0"/>
                </a:moveTo>
                <a:lnTo>
                  <a:pt x="6863339" y="0"/>
                </a:lnTo>
                <a:lnTo>
                  <a:pt x="6863339" y="6219901"/>
                </a:lnTo>
                <a:lnTo>
                  <a:pt x="0" y="6219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58235" y="2513292"/>
            <a:ext cx="6870732" cy="6218013"/>
          </a:xfrm>
          <a:custGeom>
            <a:avLst/>
            <a:gdLst/>
            <a:ahLst/>
            <a:cxnLst/>
            <a:rect r="r" b="b" t="t" l="l"/>
            <a:pathLst>
              <a:path h="6218013" w="6870732">
                <a:moveTo>
                  <a:pt x="0" y="0"/>
                </a:moveTo>
                <a:lnTo>
                  <a:pt x="6870732" y="0"/>
                </a:lnTo>
                <a:lnTo>
                  <a:pt x="6870732" y="6218012"/>
                </a:lnTo>
                <a:lnTo>
                  <a:pt x="0" y="62180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6675"/>
            <a:ext cx="18288000" cy="1034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57"/>
              </a:lnSpc>
            </a:pPr>
            <a:r>
              <a:rPr lang="en-US" sz="72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Data Cleaning and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66772" y="2082778"/>
            <a:ext cx="6531398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30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Checking For Outliers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27902" y="2082778"/>
            <a:ext cx="6531398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30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Addressing Outliers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35465" y="1101518"/>
            <a:ext cx="11017070" cy="9185482"/>
          </a:xfrm>
          <a:custGeom>
            <a:avLst/>
            <a:gdLst/>
            <a:ahLst/>
            <a:cxnLst/>
            <a:rect r="r" b="b" t="t" l="l"/>
            <a:pathLst>
              <a:path h="9185482" w="11017070">
                <a:moveTo>
                  <a:pt x="0" y="0"/>
                </a:moveTo>
                <a:lnTo>
                  <a:pt x="11017070" y="0"/>
                </a:lnTo>
                <a:lnTo>
                  <a:pt x="11017070" y="9185482"/>
                </a:lnTo>
                <a:lnTo>
                  <a:pt x="0" y="91854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66675"/>
            <a:ext cx="18288000" cy="1034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57"/>
              </a:lnSpc>
            </a:pPr>
            <a:r>
              <a:rPr lang="en-US" sz="72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Univariate Analysis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62578" y="1297885"/>
            <a:ext cx="9562844" cy="6813526"/>
          </a:xfrm>
          <a:custGeom>
            <a:avLst/>
            <a:gdLst/>
            <a:ahLst/>
            <a:cxnLst/>
            <a:rect r="r" b="b" t="t" l="l"/>
            <a:pathLst>
              <a:path h="6813526" w="9562844">
                <a:moveTo>
                  <a:pt x="0" y="0"/>
                </a:moveTo>
                <a:lnTo>
                  <a:pt x="9562844" y="0"/>
                </a:lnTo>
                <a:lnTo>
                  <a:pt x="9562844" y="6813526"/>
                </a:lnTo>
                <a:lnTo>
                  <a:pt x="0" y="68135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377202" y="8396517"/>
            <a:ext cx="11256970" cy="1890483"/>
          </a:xfrm>
          <a:custGeom>
            <a:avLst/>
            <a:gdLst/>
            <a:ahLst/>
            <a:cxnLst/>
            <a:rect r="r" b="b" t="t" l="l"/>
            <a:pathLst>
              <a:path h="1890483" w="11256970">
                <a:moveTo>
                  <a:pt x="0" y="0"/>
                </a:moveTo>
                <a:lnTo>
                  <a:pt x="11256970" y="0"/>
                </a:lnTo>
                <a:lnTo>
                  <a:pt x="11256970" y="1890483"/>
                </a:lnTo>
                <a:lnTo>
                  <a:pt x="0" y="18904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6675"/>
            <a:ext cx="18288000" cy="1034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57"/>
              </a:lnSpc>
            </a:pPr>
            <a:r>
              <a:rPr lang="en-US" sz="72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Time Series Analysis (ADF)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13558" y="1172997"/>
            <a:ext cx="11860884" cy="8821533"/>
          </a:xfrm>
          <a:custGeom>
            <a:avLst/>
            <a:gdLst/>
            <a:ahLst/>
            <a:cxnLst/>
            <a:rect r="r" b="b" t="t" l="l"/>
            <a:pathLst>
              <a:path h="8821533" w="11860884">
                <a:moveTo>
                  <a:pt x="0" y="0"/>
                </a:moveTo>
                <a:lnTo>
                  <a:pt x="11860884" y="0"/>
                </a:lnTo>
                <a:lnTo>
                  <a:pt x="11860884" y="8821533"/>
                </a:lnTo>
                <a:lnTo>
                  <a:pt x="0" y="88215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Time Series Analysis (Seasonal Decomp.)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99715" y="1028700"/>
            <a:ext cx="12688570" cy="8993024"/>
          </a:xfrm>
          <a:custGeom>
            <a:avLst/>
            <a:gdLst/>
            <a:ahLst/>
            <a:cxnLst/>
            <a:rect r="r" b="b" t="t" l="l"/>
            <a:pathLst>
              <a:path h="8993024" w="12688570">
                <a:moveTo>
                  <a:pt x="0" y="0"/>
                </a:moveTo>
                <a:lnTo>
                  <a:pt x="12688570" y="0"/>
                </a:lnTo>
                <a:lnTo>
                  <a:pt x="12688570" y="8993024"/>
                </a:lnTo>
                <a:lnTo>
                  <a:pt x="0" y="89930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Time Series Analysis (ACF / PACF)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93371" y="4246463"/>
            <a:ext cx="11301259" cy="1794075"/>
          </a:xfrm>
          <a:custGeom>
            <a:avLst/>
            <a:gdLst/>
            <a:ahLst/>
            <a:cxnLst/>
            <a:rect r="r" b="b" t="t" l="l"/>
            <a:pathLst>
              <a:path h="1794075" w="11301259">
                <a:moveTo>
                  <a:pt x="0" y="0"/>
                </a:moveTo>
                <a:lnTo>
                  <a:pt x="11301258" y="0"/>
                </a:lnTo>
                <a:lnTo>
                  <a:pt x="11301258" y="1794074"/>
                </a:lnTo>
                <a:lnTo>
                  <a:pt x="0" y="1794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Time Series Analysis (Ljung-Box Test)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71952">
                <a:alpha val="100000"/>
              </a:srgbClr>
            </a:gs>
            <a:gs pos="100000">
              <a:srgbClr val="08839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19880" y="2190664"/>
            <a:ext cx="3149039" cy="621521"/>
          </a:xfrm>
          <a:custGeom>
            <a:avLst/>
            <a:gdLst/>
            <a:ahLst/>
            <a:cxnLst/>
            <a:rect r="r" b="b" t="t" l="l"/>
            <a:pathLst>
              <a:path h="621521" w="3149039">
                <a:moveTo>
                  <a:pt x="0" y="0"/>
                </a:moveTo>
                <a:lnTo>
                  <a:pt x="3149038" y="0"/>
                </a:lnTo>
                <a:lnTo>
                  <a:pt x="3149038" y="621521"/>
                </a:lnTo>
                <a:lnTo>
                  <a:pt x="0" y="6215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53397" y="2312939"/>
            <a:ext cx="3320030" cy="1750975"/>
          </a:xfrm>
          <a:custGeom>
            <a:avLst/>
            <a:gdLst/>
            <a:ahLst/>
            <a:cxnLst/>
            <a:rect r="r" b="b" t="t" l="l"/>
            <a:pathLst>
              <a:path h="1750975" w="3320030">
                <a:moveTo>
                  <a:pt x="0" y="0"/>
                </a:moveTo>
                <a:lnTo>
                  <a:pt x="3320031" y="0"/>
                </a:lnTo>
                <a:lnTo>
                  <a:pt x="3320031" y="1750975"/>
                </a:lnTo>
                <a:lnTo>
                  <a:pt x="0" y="17509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6675"/>
            <a:ext cx="18288000" cy="941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7"/>
              </a:lnSpc>
            </a:pPr>
            <a:r>
              <a:rPr lang="en-US" sz="6633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Data Pre-Processing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47714" y="1577552"/>
            <a:ext cx="6531398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30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Train-Test Split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577552"/>
            <a:ext cx="6531398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30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Data Logging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DAGfEVgzENI</dc:identifier>
  <dcterms:modified xsi:type="dcterms:W3CDTF">2011-08-01T06:04:30Z</dcterms:modified>
  <cp:revision>1</cp:revision>
  <dc:title>Blue and White Modern Innovation in Renewable Energy Presentation</dc:title>
</cp:coreProperties>
</file>

<file path=docProps/thumbnail.jpeg>
</file>